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9200"/>
  <p:notesSz cx="106934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716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6452"/>
            <a:ext cx="9089390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8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68537" y="768349"/>
            <a:ext cx="0" cy="6435090"/>
          </a:xfrm>
          <a:custGeom>
            <a:avLst/>
            <a:gdLst/>
            <a:ahLst/>
            <a:cxnLst/>
            <a:rect l="l" t="t" r="r" b="b"/>
            <a:pathLst>
              <a:path h="6435090">
                <a:moveTo>
                  <a:pt x="0" y="0"/>
                </a:moveTo>
                <a:lnTo>
                  <a:pt x="0" y="6435089"/>
                </a:lnTo>
              </a:path>
            </a:pathLst>
          </a:custGeom>
          <a:ln w="5714">
            <a:solidFill>
              <a:srgbClr val="F1F3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2644" y="965517"/>
            <a:ext cx="1383030" cy="0"/>
          </a:xfrm>
          <a:custGeom>
            <a:avLst/>
            <a:gdLst/>
            <a:ahLst/>
            <a:cxnLst/>
            <a:rect l="l" t="t" r="r" b="b"/>
            <a:pathLst>
              <a:path w="1383030">
                <a:moveTo>
                  <a:pt x="0" y="0"/>
                </a:moveTo>
                <a:lnTo>
                  <a:pt x="1383029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9698" y="885819"/>
            <a:ext cx="37465" cy="21590"/>
          </a:xfrm>
          <a:custGeom>
            <a:avLst/>
            <a:gdLst/>
            <a:ahLst/>
            <a:cxnLst/>
            <a:rect l="l" t="t" r="r" b="b"/>
            <a:pathLst>
              <a:path w="37465" h="21590">
                <a:moveTo>
                  <a:pt x="19371" y="21258"/>
                </a:moveTo>
                <a:lnTo>
                  <a:pt x="17931" y="21258"/>
                </a:lnTo>
                <a:lnTo>
                  <a:pt x="17318" y="21002"/>
                </a:lnTo>
                <a:lnTo>
                  <a:pt x="0" y="3678"/>
                </a:lnTo>
                <a:lnTo>
                  <a:pt x="0" y="2452"/>
                </a:lnTo>
                <a:lnTo>
                  <a:pt x="2452" y="0"/>
                </a:lnTo>
                <a:lnTo>
                  <a:pt x="3678" y="0"/>
                </a:lnTo>
                <a:lnTo>
                  <a:pt x="18651" y="14978"/>
                </a:lnTo>
                <a:lnTo>
                  <a:pt x="26007" y="14978"/>
                </a:lnTo>
                <a:lnTo>
                  <a:pt x="19984" y="21002"/>
                </a:lnTo>
                <a:lnTo>
                  <a:pt x="19371" y="21258"/>
                </a:lnTo>
                <a:close/>
              </a:path>
              <a:path w="37465" h="21590">
                <a:moveTo>
                  <a:pt x="26007" y="14978"/>
                </a:moveTo>
                <a:lnTo>
                  <a:pt x="18651" y="14978"/>
                </a:lnTo>
                <a:lnTo>
                  <a:pt x="33106" y="517"/>
                </a:lnTo>
                <a:lnTo>
                  <a:pt x="33944" y="292"/>
                </a:lnTo>
                <a:lnTo>
                  <a:pt x="35879" y="810"/>
                </a:lnTo>
                <a:lnTo>
                  <a:pt x="36492" y="1423"/>
                </a:lnTo>
                <a:lnTo>
                  <a:pt x="37011" y="3359"/>
                </a:lnTo>
                <a:lnTo>
                  <a:pt x="36786" y="4196"/>
                </a:lnTo>
                <a:lnTo>
                  <a:pt x="26007" y="14978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768"/>
            <a:ext cx="962406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40916"/>
            <a:ext cx="962406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6"/>
            <a:ext cx="342188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hyperlink" Target="https://app.craft.io/product/2305843009652113035/item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944" y="850359"/>
            <a:ext cx="32702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S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T</a:t>
            </a:r>
            <a:r>
              <a:rPr sz="450" spc="-25" dirty="0">
                <a:solidFill>
                  <a:srgbClr val="909090"/>
                </a:solidFill>
                <a:latin typeface="Arial"/>
                <a:cs typeface="Arial"/>
              </a:rPr>
              <a:t>R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A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T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r>
              <a:rPr sz="450" spc="-5" dirty="0">
                <a:solidFill>
                  <a:srgbClr val="909090"/>
                </a:solidFill>
                <a:latin typeface="Arial"/>
                <a:cs typeface="Arial"/>
              </a:rPr>
              <a:t>G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Y</a:t>
            </a:r>
            <a:endParaRPr sz="4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23843" y="87797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33770" y="27016"/>
                </a:moveTo>
                <a:lnTo>
                  <a:pt x="27016" y="27016"/>
                </a:lnTo>
                <a:lnTo>
                  <a:pt x="27016" y="2444"/>
                </a:lnTo>
                <a:lnTo>
                  <a:pt x="27346" y="1648"/>
                </a:lnTo>
                <a:lnTo>
                  <a:pt x="28664" y="329"/>
                </a:lnTo>
                <a:lnTo>
                  <a:pt x="29460" y="0"/>
                </a:lnTo>
                <a:lnTo>
                  <a:pt x="31325" y="0"/>
                </a:lnTo>
                <a:lnTo>
                  <a:pt x="32121" y="329"/>
                </a:lnTo>
                <a:lnTo>
                  <a:pt x="33440" y="1648"/>
                </a:lnTo>
                <a:lnTo>
                  <a:pt x="33770" y="2444"/>
                </a:lnTo>
                <a:lnTo>
                  <a:pt x="33770" y="27016"/>
                </a:lnTo>
                <a:close/>
              </a:path>
              <a:path w="60960" h="60959">
                <a:moveTo>
                  <a:pt x="31325" y="60786"/>
                </a:moveTo>
                <a:lnTo>
                  <a:pt x="29460" y="60786"/>
                </a:lnTo>
                <a:lnTo>
                  <a:pt x="28664" y="60457"/>
                </a:lnTo>
                <a:lnTo>
                  <a:pt x="27346" y="59138"/>
                </a:lnTo>
                <a:lnTo>
                  <a:pt x="27016" y="58342"/>
                </a:lnTo>
                <a:lnTo>
                  <a:pt x="27016" y="33770"/>
                </a:lnTo>
                <a:lnTo>
                  <a:pt x="2444" y="33770"/>
                </a:lnTo>
                <a:lnTo>
                  <a:pt x="1648" y="33440"/>
                </a:lnTo>
                <a:lnTo>
                  <a:pt x="329" y="32121"/>
                </a:lnTo>
                <a:lnTo>
                  <a:pt x="0" y="31325"/>
                </a:lnTo>
                <a:lnTo>
                  <a:pt x="0" y="29460"/>
                </a:lnTo>
                <a:lnTo>
                  <a:pt x="329" y="28664"/>
                </a:lnTo>
                <a:lnTo>
                  <a:pt x="1648" y="27346"/>
                </a:lnTo>
                <a:lnTo>
                  <a:pt x="2444" y="27016"/>
                </a:lnTo>
                <a:lnTo>
                  <a:pt x="58342" y="27016"/>
                </a:lnTo>
                <a:lnTo>
                  <a:pt x="59138" y="27346"/>
                </a:lnTo>
                <a:lnTo>
                  <a:pt x="60457" y="28664"/>
                </a:lnTo>
                <a:lnTo>
                  <a:pt x="60786" y="29460"/>
                </a:lnTo>
                <a:lnTo>
                  <a:pt x="60786" y="31325"/>
                </a:lnTo>
                <a:lnTo>
                  <a:pt x="60457" y="32121"/>
                </a:lnTo>
                <a:lnTo>
                  <a:pt x="59138" y="33440"/>
                </a:lnTo>
                <a:lnTo>
                  <a:pt x="58342" y="33770"/>
                </a:lnTo>
                <a:lnTo>
                  <a:pt x="33770" y="33770"/>
                </a:lnTo>
                <a:lnTo>
                  <a:pt x="33770" y="58342"/>
                </a:lnTo>
                <a:lnTo>
                  <a:pt x="33440" y="59138"/>
                </a:lnTo>
                <a:lnTo>
                  <a:pt x="32121" y="60457"/>
                </a:lnTo>
                <a:lnTo>
                  <a:pt x="31325" y="60786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8534" y="1028712"/>
            <a:ext cx="382270" cy="11028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u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mm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ar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y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8359" y="1071244"/>
            <a:ext cx="74295" cy="51435"/>
          </a:xfrm>
          <a:custGeom>
            <a:avLst/>
            <a:gdLst/>
            <a:ahLst/>
            <a:cxnLst/>
            <a:rect l="l" t="t" r="r" b="b"/>
            <a:pathLst>
              <a:path w="74294" h="51434">
                <a:moveTo>
                  <a:pt x="10477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10477" y="0"/>
                </a:lnTo>
                <a:lnTo>
                  <a:pt x="11429" y="952"/>
                </a:lnTo>
                <a:lnTo>
                  <a:pt x="11429" y="4762"/>
                </a:lnTo>
                <a:lnTo>
                  <a:pt x="10477" y="5714"/>
                </a:lnTo>
                <a:close/>
              </a:path>
              <a:path w="74294" h="51434">
                <a:moveTo>
                  <a:pt x="10477" y="28574"/>
                </a:moveTo>
                <a:lnTo>
                  <a:pt x="952" y="28574"/>
                </a:lnTo>
                <a:lnTo>
                  <a:pt x="0" y="27622"/>
                </a:lnTo>
                <a:lnTo>
                  <a:pt x="0" y="23812"/>
                </a:lnTo>
                <a:lnTo>
                  <a:pt x="952" y="22859"/>
                </a:lnTo>
                <a:lnTo>
                  <a:pt x="10477" y="22859"/>
                </a:lnTo>
                <a:lnTo>
                  <a:pt x="11429" y="23812"/>
                </a:lnTo>
                <a:lnTo>
                  <a:pt x="11429" y="27622"/>
                </a:lnTo>
                <a:lnTo>
                  <a:pt x="10477" y="28574"/>
                </a:lnTo>
                <a:close/>
              </a:path>
              <a:path w="74294" h="51434">
                <a:moveTo>
                  <a:pt x="10477" y="51434"/>
                </a:moveTo>
                <a:lnTo>
                  <a:pt x="952" y="51434"/>
                </a:lnTo>
                <a:lnTo>
                  <a:pt x="0" y="50482"/>
                </a:lnTo>
                <a:lnTo>
                  <a:pt x="0" y="46672"/>
                </a:lnTo>
                <a:lnTo>
                  <a:pt x="952" y="45719"/>
                </a:lnTo>
                <a:lnTo>
                  <a:pt x="10477" y="45719"/>
                </a:lnTo>
                <a:lnTo>
                  <a:pt x="11429" y="46672"/>
                </a:lnTo>
                <a:lnTo>
                  <a:pt x="11429" y="50482"/>
                </a:lnTo>
                <a:lnTo>
                  <a:pt x="10477" y="51434"/>
                </a:lnTo>
                <a:close/>
              </a:path>
              <a:path w="74294" h="51434">
                <a:moveTo>
                  <a:pt x="73342" y="5714"/>
                </a:moveTo>
                <a:lnTo>
                  <a:pt x="18097" y="5714"/>
                </a:lnTo>
                <a:lnTo>
                  <a:pt x="17144" y="4762"/>
                </a:lnTo>
                <a:lnTo>
                  <a:pt x="17144" y="952"/>
                </a:lnTo>
                <a:lnTo>
                  <a:pt x="18097" y="0"/>
                </a:lnTo>
                <a:lnTo>
                  <a:pt x="73342" y="0"/>
                </a:lnTo>
                <a:lnTo>
                  <a:pt x="74294" y="952"/>
                </a:lnTo>
                <a:lnTo>
                  <a:pt x="74294" y="4762"/>
                </a:lnTo>
                <a:lnTo>
                  <a:pt x="73342" y="5714"/>
                </a:lnTo>
                <a:close/>
              </a:path>
              <a:path w="74294" h="51434">
                <a:moveTo>
                  <a:pt x="73342" y="28574"/>
                </a:moveTo>
                <a:lnTo>
                  <a:pt x="18097" y="28574"/>
                </a:lnTo>
                <a:lnTo>
                  <a:pt x="17144" y="27622"/>
                </a:lnTo>
                <a:lnTo>
                  <a:pt x="17144" y="23812"/>
                </a:lnTo>
                <a:lnTo>
                  <a:pt x="18097" y="22859"/>
                </a:lnTo>
                <a:lnTo>
                  <a:pt x="73342" y="22859"/>
                </a:lnTo>
                <a:lnTo>
                  <a:pt x="74294" y="23812"/>
                </a:lnTo>
                <a:lnTo>
                  <a:pt x="74294" y="27622"/>
                </a:lnTo>
                <a:lnTo>
                  <a:pt x="73342" y="28574"/>
                </a:lnTo>
                <a:close/>
              </a:path>
              <a:path w="74294" h="51434">
                <a:moveTo>
                  <a:pt x="73342" y="51434"/>
                </a:moveTo>
                <a:lnTo>
                  <a:pt x="18097" y="51434"/>
                </a:lnTo>
                <a:lnTo>
                  <a:pt x="17144" y="50482"/>
                </a:lnTo>
                <a:lnTo>
                  <a:pt x="17144" y="46672"/>
                </a:lnTo>
                <a:lnTo>
                  <a:pt x="18097" y="45719"/>
                </a:lnTo>
                <a:lnTo>
                  <a:pt x="73342" y="45719"/>
                </a:lnTo>
                <a:lnTo>
                  <a:pt x="74294" y="46672"/>
                </a:lnTo>
                <a:lnTo>
                  <a:pt x="74294" y="50482"/>
                </a:lnTo>
                <a:lnTo>
                  <a:pt x="7334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78534" y="1228737"/>
            <a:ext cx="915669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Competitive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Landscape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48359" y="1254124"/>
            <a:ext cx="74294" cy="74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78534" y="1423047"/>
            <a:ext cx="71056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3rd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Party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Services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4162" y="1448242"/>
            <a:ext cx="62865" cy="86995"/>
          </a:xfrm>
          <a:custGeom>
            <a:avLst/>
            <a:gdLst/>
            <a:ahLst/>
            <a:cxnLst/>
            <a:rect l="l" t="t" r="r" b="b"/>
            <a:pathLst>
              <a:path w="62865" h="86994">
                <a:moveTo>
                  <a:pt x="38249" y="11623"/>
                </a:moveTo>
                <a:lnTo>
                  <a:pt x="30155" y="11622"/>
                </a:lnTo>
                <a:lnTo>
                  <a:pt x="22827" y="4294"/>
                </a:lnTo>
                <a:lnTo>
                  <a:pt x="22580" y="3373"/>
                </a:lnTo>
                <a:lnTo>
                  <a:pt x="23149" y="1244"/>
                </a:lnTo>
                <a:lnTo>
                  <a:pt x="23824" y="569"/>
                </a:lnTo>
                <a:lnTo>
                  <a:pt x="25953" y="0"/>
                </a:lnTo>
                <a:lnTo>
                  <a:pt x="26874" y="247"/>
                </a:lnTo>
                <a:lnTo>
                  <a:pt x="38249" y="11623"/>
                </a:lnTo>
                <a:close/>
              </a:path>
              <a:path w="62865" h="86994">
                <a:moveTo>
                  <a:pt x="62574" y="68772"/>
                </a:moveTo>
                <a:lnTo>
                  <a:pt x="56109" y="68772"/>
                </a:lnTo>
                <a:lnTo>
                  <a:pt x="57062" y="67819"/>
                </a:lnTo>
                <a:lnTo>
                  <a:pt x="57062" y="18289"/>
                </a:lnTo>
                <a:lnTo>
                  <a:pt x="56109" y="17337"/>
                </a:lnTo>
                <a:lnTo>
                  <a:pt x="46584" y="17337"/>
                </a:lnTo>
                <a:lnTo>
                  <a:pt x="45632" y="16384"/>
                </a:lnTo>
                <a:lnTo>
                  <a:pt x="45750" y="12456"/>
                </a:lnTo>
                <a:lnTo>
                  <a:pt x="46584" y="11622"/>
                </a:lnTo>
                <a:lnTo>
                  <a:pt x="56574" y="11623"/>
                </a:lnTo>
                <a:lnTo>
                  <a:pt x="58586" y="12456"/>
                </a:lnTo>
                <a:lnTo>
                  <a:pt x="61940" y="15807"/>
                </a:lnTo>
                <a:lnTo>
                  <a:pt x="62689" y="17616"/>
                </a:lnTo>
                <a:lnTo>
                  <a:pt x="62777" y="68282"/>
                </a:lnTo>
                <a:lnTo>
                  <a:pt x="62574" y="68772"/>
                </a:lnTo>
                <a:close/>
              </a:path>
              <a:path w="62865" h="86994">
                <a:moveTo>
                  <a:pt x="16104" y="74487"/>
                </a:moveTo>
                <a:lnTo>
                  <a:pt x="0" y="17616"/>
                </a:lnTo>
                <a:lnTo>
                  <a:pt x="749" y="15807"/>
                </a:lnTo>
                <a:lnTo>
                  <a:pt x="4103" y="12456"/>
                </a:lnTo>
                <a:lnTo>
                  <a:pt x="6117" y="11622"/>
                </a:lnTo>
                <a:lnTo>
                  <a:pt x="30156" y="11623"/>
                </a:lnTo>
                <a:lnTo>
                  <a:pt x="35871" y="17337"/>
                </a:lnTo>
                <a:lnTo>
                  <a:pt x="7695" y="17337"/>
                </a:lnTo>
                <a:lnTo>
                  <a:pt x="7022" y="17616"/>
                </a:lnTo>
                <a:lnTo>
                  <a:pt x="5906" y="18732"/>
                </a:lnTo>
                <a:lnTo>
                  <a:pt x="5627" y="19405"/>
                </a:lnTo>
                <a:lnTo>
                  <a:pt x="5627" y="67819"/>
                </a:lnTo>
                <a:lnTo>
                  <a:pt x="6579" y="68772"/>
                </a:lnTo>
                <a:lnTo>
                  <a:pt x="16104" y="68772"/>
                </a:lnTo>
                <a:lnTo>
                  <a:pt x="17057" y="69724"/>
                </a:lnTo>
                <a:lnTo>
                  <a:pt x="16941" y="73650"/>
                </a:lnTo>
                <a:lnTo>
                  <a:pt x="16104" y="74487"/>
                </a:lnTo>
                <a:close/>
              </a:path>
              <a:path w="62865" h="86994">
                <a:moveTo>
                  <a:pt x="37729" y="17851"/>
                </a:moveTo>
                <a:lnTo>
                  <a:pt x="36385" y="17851"/>
                </a:lnTo>
                <a:lnTo>
                  <a:pt x="30156" y="11623"/>
                </a:lnTo>
                <a:lnTo>
                  <a:pt x="38249" y="11623"/>
                </a:lnTo>
                <a:lnTo>
                  <a:pt x="39466" y="12840"/>
                </a:lnTo>
                <a:lnTo>
                  <a:pt x="40181" y="14577"/>
                </a:lnTo>
                <a:lnTo>
                  <a:pt x="39972" y="15609"/>
                </a:lnTo>
                <a:lnTo>
                  <a:pt x="37729" y="17851"/>
                </a:lnTo>
                <a:close/>
              </a:path>
              <a:path w="62865" h="86994">
                <a:moveTo>
                  <a:pt x="39466" y="12840"/>
                </a:moveTo>
                <a:lnTo>
                  <a:pt x="38249" y="11623"/>
                </a:lnTo>
                <a:lnTo>
                  <a:pt x="39197" y="12204"/>
                </a:lnTo>
                <a:lnTo>
                  <a:pt x="39466" y="12840"/>
                </a:lnTo>
                <a:close/>
              </a:path>
              <a:path w="62865" h="86994">
                <a:moveTo>
                  <a:pt x="37734" y="17851"/>
                </a:moveTo>
                <a:lnTo>
                  <a:pt x="39972" y="15609"/>
                </a:lnTo>
                <a:lnTo>
                  <a:pt x="40181" y="14577"/>
                </a:lnTo>
                <a:lnTo>
                  <a:pt x="39466" y="12840"/>
                </a:lnTo>
                <a:lnTo>
                  <a:pt x="40431" y="13805"/>
                </a:lnTo>
                <a:lnTo>
                  <a:pt x="40431" y="15154"/>
                </a:lnTo>
                <a:lnTo>
                  <a:pt x="37734" y="17851"/>
                </a:lnTo>
                <a:close/>
              </a:path>
              <a:path w="62865" h="86994">
                <a:moveTo>
                  <a:pt x="26298" y="29279"/>
                </a:moveTo>
                <a:lnTo>
                  <a:pt x="24950" y="29278"/>
                </a:lnTo>
                <a:lnTo>
                  <a:pt x="22257" y="26581"/>
                </a:lnTo>
                <a:lnTo>
                  <a:pt x="22258" y="25233"/>
                </a:lnTo>
                <a:lnTo>
                  <a:pt x="30161" y="17337"/>
                </a:lnTo>
                <a:lnTo>
                  <a:pt x="35871" y="17337"/>
                </a:lnTo>
                <a:lnTo>
                  <a:pt x="36385" y="17851"/>
                </a:lnTo>
                <a:lnTo>
                  <a:pt x="37729" y="17851"/>
                </a:lnTo>
                <a:lnTo>
                  <a:pt x="26298" y="29279"/>
                </a:lnTo>
                <a:close/>
              </a:path>
              <a:path w="62865" h="86994">
                <a:moveTo>
                  <a:pt x="36385" y="86429"/>
                </a:moveTo>
                <a:lnTo>
                  <a:pt x="23044" y="73096"/>
                </a:lnTo>
                <a:lnTo>
                  <a:pt x="22762" y="72421"/>
                </a:lnTo>
                <a:lnTo>
                  <a:pt x="22762" y="70838"/>
                </a:lnTo>
                <a:lnTo>
                  <a:pt x="23044" y="70163"/>
                </a:lnTo>
                <a:lnTo>
                  <a:pt x="36385" y="56830"/>
                </a:lnTo>
                <a:lnTo>
                  <a:pt x="37733" y="56830"/>
                </a:lnTo>
                <a:lnTo>
                  <a:pt x="40429" y="59526"/>
                </a:lnTo>
                <a:lnTo>
                  <a:pt x="40429" y="60874"/>
                </a:lnTo>
                <a:lnTo>
                  <a:pt x="32527" y="68772"/>
                </a:lnTo>
                <a:lnTo>
                  <a:pt x="62574" y="68772"/>
                </a:lnTo>
                <a:lnTo>
                  <a:pt x="61940" y="70302"/>
                </a:lnTo>
                <a:lnTo>
                  <a:pt x="58592" y="73650"/>
                </a:lnTo>
                <a:lnTo>
                  <a:pt x="56572" y="74487"/>
                </a:lnTo>
                <a:lnTo>
                  <a:pt x="32527" y="74487"/>
                </a:lnTo>
                <a:lnTo>
                  <a:pt x="40429" y="82385"/>
                </a:lnTo>
                <a:lnTo>
                  <a:pt x="40429" y="83733"/>
                </a:lnTo>
                <a:lnTo>
                  <a:pt x="37733" y="86429"/>
                </a:lnTo>
                <a:lnTo>
                  <a:pt x="36385" y="8642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78534" y="1623072"/>
            <a:ext cx="73469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Noti 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cation</a:t>
            </a:r>
            <a:r>
              <a:rPr sz="600" spc="-1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Events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42644" y="1648459"/>
            <a:ext cx="85724" cy="742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78534" y="1817382"/>
            <a:ext cx="51752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Go </a:t>
            </a:r>
            <a:r>
              <a:rPr sz="600" spc="45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600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Market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42643" y="1837054"/>
            <a:ext cx="85726" cy="857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8534" y="2011692"/>
            <a:ext cx="49085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5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m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y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42644" y="2035999"/>
            <a:ext cx="85724" cy="868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78534" y="2211717"/>
            <a:ext cx="37528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10" dirty="0">
                <a:solidFill>
                  <a:srgbClr val="0062FF"/>
                </a:solidFill>
                <a:latin typeface="Arial"/>
                <a:cs typeface="Arial"/>
              </a:rPr>
              <a:t>P</a:t>
            </a:r>
            <a:r>
              <a:rPr sz="600" spc="40" dirty="0">
                <a:solidFill>
                  <a:srgbClr val="0062FF"/>
                </a:solidFill>
                <a:latin typeface="Arial"/>
                <a:cs typeface="Arial"/>
              </a:rPr>
              <a:t>e</a:t>
            </a:r>
            <a:r>
              <a:rPr sz="600" spc="25" dirty="0">
                <a:solidFill>
                  <a:srgbClr val="0062FF"/>
                </a:solidFill>
                <a:latin typeface="Arial"/>
                <a:cs typeface="Arial"/>
              </a:rPr>
              <a:t>r</a:t>
            </a:r>
            <a:r>
              <a:rPr sz="600" spc="15" dirty="0">
                <a:solidFill>
                  <a:srgbClr val="0062FF"/>
                </a:solidFill>
                <a:latin typeface="Arial"/>
                <a:cs typeface="Arial"/>
              </a:rPr>
              <a:t>s</a:t>
            </a:r>
            <a:r>
              <a:rPr sz="600" spc="50" dirty="0">
                <a:solidFill>
                  <a:srgbClr val="0062FF"/>
                </a:solidFill>
                <a:latin typeface="Arial"/>
                <a:cs typeface="Arial"/>
              </a:rPr>
              <a:t>o</a:t>
            </a:r>
            <a:r>
              <a:rPr sz="600" spc="40" dirty="0">
                <a:solidFill>
                  <a:srgbClr val="0062FF"/>
                </a:solidFill>
                <a:latin typeface="Arial"/>
                <a:cs typeface="Arial"/>
              </a:rPr>
              <a:t>n</a:t>
            </a:r>
            <a:r>
              <a:rPr sz="600" spc="25" dirty="0">
                <a:solidFill>
                  <a:srgbClr val="0062FF"/>
                </a:solidFill>
                <a:latin typeface="Arial"/>
                <a:cs typeface="Arial"/>
              </a:rPr>
              <a:t>a</a:t>
            </a:r>
            <a:r>
              <a:rPr sz="600" spc="15" dirty="0">
                <a:solidFill>
                  <a:srgbClr val="0062FF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2736" y="2231389"/>
            <a:ext cx="85542" cy="857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75689" y="2411148"/>
            <a:ext cx="51625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10" dirty="0">
                <a:latin typeface="Arial"/>
                <a:cs typeface="Arial"/>
              </a:rPr>
              <a:t>Product</a:t>
            </a:r>
            <a:r>
              <a:rPr sz="550" spc="-50" dirty="0">
                <a:latin typeface="Arial"/>
                <a:cs typeface="Arial"/>
              </a:rPr>
              <a:t> </a:t>
            </a:r>
            <a:r>
              <a:rPr sz="550" spc="20" dirty="0">
                <a:latin typeface="Arial"/>
                <a:cs typeface="Arial"/>
              </a:rPr>
              <a:t>Owner</a:t>
            </a:r>
            <a:endParaRPr sz="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5689" y="2599742"/>
            <a:ext cx="42735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10" dirty="0">
                <a:latin typeface="Arial"/>
                <a:cs typeface="Arial"/>
              </a:rPr>
              <a:t>Collaborator</a:t>
            </a:r>
            <a:endParaRPr sz="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78534" y="2788932"/>
            <a:ext cx="24193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48206" y="2814044"/>
            <a:ext cx="80438" cy="804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78534" y="2988957"/>
            <a:ext cx="38354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Initiatives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59710" y="3008629"/>
            <a:ext cx="52069" cy="86360"/>
          </a:xfrm>
          <a:custGeom>
            <a:avLst/>
            <a:gdLst/>
            <a:ahLst/>
            <a:cxnLst/>
            <a:rect l="l" t="t" r="r" b="b"/>
            <a:pathLst>
              <a:path w="52069" h="86360">
                <a:moveTo>
                  <a:pt x="26244" y="70203"/>
                </a:moveTo>
                <a:lnTo>
                  <a:pt x="19372" y="70203"/>
                </a:lnTo>
                <a:lnTo>
                  <a:pt x="43318" y="34289"/>
                </a:lnTo>
                <a:lnTo>
                  <a:pt x="25003" y="34289"/>
                </a:lnTo>
                <a:lnTo>
                  <a:pt x="24378" y="34047"/>
                </a:lnTo>
                <a:lnTo>
                  <a:pt x="23222" y="32923"/>
                </a:lnTo>
                <a:lnTo>
                  <a:pt x="22935" y="32238"/>
                </a:lnTo>
                <a:lnTo>
                  <a:pt x="22939" y="30878"/>
                </a:lnTo>
                <a:lnTo>
                  <a:pt x="23087" y="30368"/>
                </a:lnTo>
                <a:lnTo>
                  <a:pt x="24180" y="28574"/>
                </a:lnTo>
                <a:lnTo>
                  <a:pt x="37895" y="5714"/>
                </a:lnTo>
                <a:lnTo>
                  <a:pt x="29606" y="5714"/>
                </a:lnTo>
                <a:lnTo>
                  <a:pt x="28653" y="4762"/>
                </a:lnTo>
                <a:lnTo>
                  <a:pt x="28695" y="910"/>
                </a:lnTo>
                <a:lnTo>
                  <a:pt x="29606" y="0"/>
                </a:lnTo>
                <a:lnTo>
                  <a:pt x="43340" y="0"/>
                </a:lnTo>
                <a:lnTo>
                  <a:pt x="43707" y="73"/>
                </a:lnTo>
                <a:lnTo>
                  <a:pt x="44090" y="240"/>
                </a:lnTo>
                <a:lnTo>
                  <a:pt x="45569" y="910"/>
                </a:lnTo>
                <a:lnTo>
                  <a:pt x="46107" y="2034"/>
                </a:lnTo>
                <a:lnTo>
                  <a:pt x="45623" y="3878"/>
                </a:lnTo>
                <a:lnTo>
                  <a:pt x="45514" y="4130"/>
                </a:lnTo>
                <a:lnTo>
                  <a:pt x="30842" y="28574"/>
                </a:lnTo>
                <a:lnTo>
                  <a:pt x="49806" y="28575"/>
                </a:lnTo>
                <a:lnTo>
                  <a:pt x="50648" y="29084"/>
                </a:lnTo>
                <a:lnTo>
                  <a:pt x="51592" y="30878"/>
                </a:lnTo>
                <a:lnTo>
                  <a:pt x="51567" y="32238"/>
                </a:lnTo>
                <a:lnTo>
                  <a:pt x="50184" y="34289"/>
                </a:lnTo>
                <a:lnTo>
                  <a:pt x="25876" y="34289"/>
                </a:lnTo>
                <a:lnTo>
                  <a:pt x="25070" y="34315"/>
                </a:lnTo>
                <a:lnTo>
                  <a:pt x="50166" y="34315"/>
                </a:lnTo>
                <a:lnTo>
                  <a:pt x="26244" y="70203"/>
                </a:lnTo>
                <a:close/>
              </a:path>
              <a:path w="52069" h="86360">
                <a:moveTo>
                  <a:pt x="14806" y="86130"/>
                </a:moveTo>
                <a:lnTo>
                  <a:pt x="11825" y="84959"/>
                </a:lnTo>
                <a:lnTo>
                  <a:pt x="11239" y="83882"/>
                </a:lnTo>
                <a:lnTo>
                  <a:pt x="11560" y="82313"/>
                </a:lnTo>
                <a:lnTo>
                  <a:pt x="16709" y="51434"/>
                </a:lnTo>
                <a:lnTo>
                  <a:pt x="1980" y="51434"/>
                </a:lnTo>
                <a:lnTo>
                  <a:pt x="1249" y="51080"/>
                </a:lnTo>
                <a:lnTo>
                  <a:pt x="40" y="49476"/>
                </a:lnTo>
                <a:lnTo>
                  <a:pt x="0" y="48311"/>
                </a:lnTo>
                <a:lnTo>
                  <a:pt x="880" y="45719"/>
                </a:lnTo>
                <a:lnTo>
                  <a:pt x="10400" y="17144"/>
                </a:lnTo>
                <a:lnTo>
                  <a:pt x="1031" y="17144"/>
                </a:lnTo>
                <a:lnTo>
                  <a:pt x="78" y="16192"/>
                </a:lnTo>
                <a:lnTo>
                  <a:pt x="78" y="12382"/>
                </a:lnTo>
                <a:lnTo>
                  <a:pt x="1031" y="11429"/>
                </a:lnTo>
                <a:lnTo>
                  <a:pt x="14297" y="11429"/>
                </a:lnTo>
                <a:lnTo>
                  <a:pt x="15279" y="11404"/>
                </a:lnTo>
                <a:lnTo>
                  <a:pt x="16064" y="11785"/>
                </a:lnTo>
                <a:lnTo>
                  <a:pt x="17273" y="13394"/>
                </a:lnTo>
                <a:lnTo>
                  <a:pt x="17410" y="14289"/>
                </a:lnTo>
                <a:lnTo>
                  <a:pt x="17063" y="15259"/>
                </a:lnTo>
                <a:lnTo>
                  <a:pt x="6902" y="45719"/>
                </a:lnTo>
                <a:lnTo>
                  <a:pt x="20238" y="45720"/>
                </a:lnTo>
                <a:lnTo>
                  <a:pt x="21338" y="45890"/>
                </a:lnTo>
                <a:lnTo>
                  <a:pt x="21962" y="46283"/>
                </a:lnTo>
                <a:lnTo>
                  <a:pt x="22885" y="47611"/>
                </a:lnTo>
                <a:lnTo>
                  <a:pt x="22829" y="49476"/>
                </a:lnTo>
                <a:lnTo>
                  <a:pt x="22503" y="51434"/>
                </a:lnTo>
                <a:lnTo>
                  <a:pt x="3010" y="51434"/>
                </a:lnTo>
                <a:lnTo>
                  <a:pt x="2032" y="51459"/>
                </a:lnTo>
                <a:lnTo>
                  <a:pt x="22499" y="51459"/>
                </a:lnTo>
                <a:lnTo>
                  <a:pt x="19372" y="70203"/>
                </a:lnTo>
                <a:lnTo>
                  <a:pt x="26244" y="70203"/>
                </a:lnTo>
                <a:lnTo>
                  <a:pt x="16800" y="84370"/>
                </a:lnTo>
                <a:lnTo>
                  <a:pt x="15968" y="85738"/>
                </a:lnTo>
                <a:lnTo>
                  <a:pt x="14806" y="8613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78534" y="3183267"/>
            <a:ext cx="27178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b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48349" y="3208140"/>
            <a:ext cx="74304" cy="748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2644" y="3565842"/>
            <a:ext cx="1383030" cy="0"/>
          </a:xfrm>
          <a:custGeom>
            <a:avLst/>
            <a:gdLst/>
            <a:ahLst/>
            <a:cxnLst/>
            <a:rect l="l" t="t" r="r" b="b"/>
            <a:pathLst>
              <a:path w="1383030">
                <a:moveTo>
                  <a:pt x="0" y="0"/>
                </a:moveTo>
                <a:lnTo>
                  <a:pt x="1383029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9698" y="3486143"/>
            <a:ext cx="37465" cy="21590"/>
          </a:xfrm>
          <a:custGeom>
            <a:avLst/>
            <a:gdLst/>
            <a:ahLst/>
            <a:cxnLst/>
            <a:rect l="l" t="t" r="r" b="b"/>
            <a:pathLst>
              <a:path w="37465" h="21589">
                <a:moveTo>
                  <a:pt x="19371" y="21258"/>
                </a:moveTo>
                <a:lnTo>
                  <a:pt x="17931" y="21258"/>
                </a:lnTo>
                <a:lnTo>
                  <a:pt x="17318" y="21002"/>
                </a:lnTo>
                <a:lnTo>
                  <a:pt x="0" y="3678"/>
                </a:lnTo>
                <a:lnTo>
                  <a:pt x="0" y="2452"/>
                </a:lnTo>
                <a:lnTo>
                  <a:pt x="2452" y="0"/>
                </a:lnTo>
                <a:lnTo>
                  <a:pt x="3678" y="0"/>
                </a:lnTo>
                <a:lnTo>
                  <a:pt x="18651" y="14978"/>
                </a:lnTo>
                <a:lnTo>
                  <a:pt x="26007" y="14978"/>
                </a:lnTo>
                <a:lnTo>
                  <a:pt x="19984" y="21002"/>
                </a:lnTo>
                <a:lnTo>
                  <a:pt x="19371" y="21258"/>
                </a:lnTo>
                <a:close/>
              </a:path>
              <a:path w="37465" h="21589">
                <a:moveTo>
                  <a:pt x="26007" y="14978"/>
                </a:moveTo>
                <a:lnTo>
                  <a:pt x="18651" y="14978"/>
                </a:lnTo>
                <a:lnTo>
                  <a:pt x="33106" y="517"/>
                </a:lnTo>
                <a:lnTo>
                  <a:pt x="33944" y="292"/>
                </a:lnTo>
                <a:lnTo>
                  <a:pt x="35879" y="810"/>
                </a:lnTo>
                <a:lnTo>
                  <a:pt x="36492" y="1423"/>
                </a:lnTo>
                <a:lnTo>
                  <a:pt x="37011" y="3359"/>
                </a:lnTo>
                <a:lnTo>
                  <a:pt x="36786" y="4196"/>
                </a:lnTo>
                <a:lnTo>
                  <a:pt x="26007" y="14978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29944" y="3450683"/>
            <a:ext cx="23558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909090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r>
              <a:rPr sz="450" spc="-5" dirty="0">
                <a:solidFill>
                  <a:srgbClr val="909090"/>
                </a:solidFill>
                <a:latin typeface="Arial"/>
                <a:cs typeface="Arial"/>
              </a:rPr>
              <a:t>F</a:t>
            </a:r>
            <a:r>
              <a:rPr sz="450" spc="-10" dirty="0">
                <a:solidFill>
                  <a:srgbClr val="909090"/>
                </a:solidFill>
                <a:latin typeface="Arial"/>
                <a:cs typeface="Arial"/>
              </a:rPr>
              <a:t>I</a:t>
            </a:r>
            <a:r>
              <a:rPr sz="450" spc="25" dirty="0">
                <a:solidFill>
                  <a:srgbClr val="909090"/>
                </a:solidFill>
                <a:latin typeface="Arial"/>
                <a:cs typeface="Arial"/>
              </a:rPr>
              <a:t>N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123843" y="347829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3770" y="27016"/>
                </a:moveTo>
                <a:lnTo>
                  <a:pt x="27016" y="27016"/>
                </a:lnTo>
                <a:lnTo>
                  <a:pt x="27016" y="2444"/>
                </a:lnTo>
                <a:lnTo>
                  <a:pt x="27346" y="1648"/>
                </a:lnTo>
                <a:lnTo>
                  <a:pt x="28664" y="329"/>
                </a:lnTo>
                <a:lnTo>
                  <a:pt x="29460" y="0"/>
                </a:lnTo>
                <a:lnTo>
                  <a:pt x="31325" y="0"/>
                </a:lnTo>
                <a:lnTo>
                  <a:pt x="32121" y="329"/>
                </a:lnTo>
                <a:lnTo>
                  <a:pt x="33440" y="1648"/>
                </a:lnTo>
                <a:lnTo>
                  <a:pt x="33770" y="2444"/>
                </a:lnTo>
                <a:lnTo>
                  <a:pt x="33770" y="27016"/>
                </a:lnTo>
                <a:close/>
              </a:path>
              <a:path w="60960" h="60960">
                <a:moveTo>
                  <a:pt x="31325" y="60786"/>
                </a:moveTo>
                <a:lnTo>
                  <a:pt x="29460" y="60786"/>
                </a:lnTo>
                <a:lnTo>
                  <a:pt x="28664" y="60457"/>
                </a:lnTo>
                <a:lnTo>
                  <a:pt x="27346" y="59138"/>
                </a:lnTo>
                <a:lnTo>
                  <a:pt x="27016" y="58342"/>
                </a:lnTo>
                <a:lnTo>
                  <a:pt x="27016" y="33770"/>
                </a:lnTo>
                <a:lnTo>
                  <a:pt x="2444" y="33770"/>
                </a:lnTo>
                <a:lnTo>
                  <a:pt x="1648" y="33440"/>
                </a:lnTo>
                <a:lnTo>
                  <a:pt x="329" y="32121"/>
                </a:lnTo>
                <a:lnTo>
                  <a:pt x="0" y="31325"/>
                </a:lnTo>
                <a:lnTo>
                  <a:pt x="0" y="29460"/>
                </a:lnTo>
                <a:lnTo>
                  <a:pt x="329" y="28664"/>
                </a:lnTo>
                <a:lnTo>
                  <a:pt x="1648" y="27346"/>
                </a:lnTo>
                <a:lnTo>
                  <a:pt x="2444" y="27016"/>
                </a:lnTo>
                <a:lnTo>
                  <a:pt x="58342" y="27016"/>
                </a:lnTo>
                <a:lnTo>
                  <a:pt x="59138" y="27346"/>
                </a:lnTo>
                <a:lnTo>
                  <a:pt x="60457" y="28664"/>
                </a:lnTo>
                <a:lnTo>
                  <a:pt x="60786" y="29460"/>
                </a:lnTo>
                <a:lnTo>
                  <a:pt x="60786" y="31325"/>
                </a:lnTo>
                <a:lnTo>
                  <a:pt x="60457" y="32121"/>
                </a:lnTo>
                <a:lnTo>
                  <a:pt x="59138" y="33440"/>
                </a:lnTo>
                <a:lnTo>
                  <a:pt x="58342" y="33770"/>
                </a:lnTo>
                <a:lnTo>
                  <a:pt x="33770" y="33770"/>
                </a:lnTo>
                <a:lnTo>
                  <a:pt x="33770" y="58342"/>
                </a:lnTo>
                <a:lnTo>
                  <a:pt x="33440" y="59138"/>
                </a:lnTo>
                <a:lnTo>
                  <a:pt x="32121" y="60457"/>
                </a:lnTo>
                <a:lnTo>
                  <a:pt x="31325" y="60786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9263" y="3674234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29944" y="3629037"/>
            <a:ext cx="980440" cy="31750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Onboarding</a:t>
            </a:r>
            <a:endParaRPr sz="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Uploading and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Feedback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59263" y="3868544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829944" y="4017657"/>
            <a:ext cx="259079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M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d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59263" y="4062854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29944" y="4211967"/>
            <a:ext cx="861694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Share a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product</a:t>
            </a:r>
            <a:r>
              <a:rPr sz="600" spc="-7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video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59263" y="4257164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29944" y="4406277"/>
            <a:ext cx="75882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Unassigned</a:t>
            </a:r>
            <a:r>
              <a:rPr sz="600" spc="-4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Stories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263" y="4451474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25524" y="245998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80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80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25524" y="264858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018914" y="860531"/>
            <a:ext cx="631825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60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11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1100" spc="2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r>
              <a:rPr sz="1100" spc="5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1100" spc="4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r>
              <a:rPr sz="1100" spc="10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1100" spc="-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823027" y="882649"/>
            <a:ext cx="148568" cy="1486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23017" y="1285557"/>
            <a:ext cx="3137535" cy="2463165"/>
          </a:xfrm>
          <a:custGeom>
            <a:avLst/>
            <a:gdLst/>
            <a:ahLst/>
            <a:cxnLst/>
            <a:rect l="l" t="t" r="r" b="b"/>
            <a:pathLst>
              <a:path w="3137534" h="2463165">
                <a:moveTo>
                  <a:pt x="0" y="0"/>
                </a:moveTo>
                <a:lnTo>
                  <a:pt x="3137534" y="0"/>
                </a:lnTo>
                <a:lnTo>
                  <a:pt x="3137534" y="2463164"/>
                </a:lnTo>
                <a:lnTo>
                  <a:pt x="0" y="246316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DBE6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97324" y="1459864"/>
            <a:ext cx="600074" cy="5714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780279" y="1447224"/>
            <a:ext cx="783590" cy="5835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>
              <a:lnSpc>
                <a:spcPct val="123900"/>
              </a:lnSpc>
              <a:spcBef>
                <a:spcPts val="80"/>
              </a:spcBef>
            </a:pPr>
            <a:r>
              <a:rPr sz="750" spc="75" dirty="0">
                <a:solidFill>
                  <a:srgbClr val="0062FF"/>
                </a:solidFill>
                <a:latin typeface="Arial"/>
                <a:cs typeface="Arial"/>
              </a:rPr>
              <a:t>Product</a:t>
            </a:r>
            <a:r>
              <a:rPr sz="750" spc="-40" dirty="0">
                <a:solidFill>
                  <a:srgbClr val="0062FF"/>
                </a:solidFill>
                <a:latin typeface="Arial"/>
                <a:cs typeface="Arial"/>
              </a:rPr>
              <a:t> </a:t>
            </a:r>
            <a:r>
              <a:rPr sz="750" spc="95" dirty="0">
                <a:solidFill>
                  <a:srgbClr val="0062FF"/>
                </a:solidFill>
                <a:latin typeface="Arial"/>
                <a:cs typeface="Arial"/>
              </a:rPr>
              <a:t>Owner  </a:t>
            </a:r>
            <a:r>
              <a:rPr sz="850" spc="15" dirty="0">
                <a:solidFill>
                  <a:srgbClr val="5E5E5E"/>
                </a:solidFill>
                <a:latin typeface="Arial"/>
                <a:cs typeface="Arial"/>
              </a:rPr>
              <a:t>Jenny</a:t>
            </a:r>
            <a:r>
              <a:rPr sz="850" spc="-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5E5E5E"/>
                </a:solidFill>
                <a:latin typeface="Arial"/>
                <a:cs typeface="Arial"/>
              </a:rPr>
              <a:t>Kole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r>
              <a:rPr sz="600" dirty="0">
                <a:solidFill>
                  <a:srgbClr val="5E5E5E"/>
                </a:solidFill>
                <a:latin typeface="Arial"/>
                <a:cs typeface="Arial"/>
              </a:rPr>
              <a:t>27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9"/>
              </a:spcBef>
            </a:pPr>
            <a:r>
              <a:rPr sz="600" spc="5" dirty="0">
                <a:solidFill>
                  <a:srgbClr val="5E5E5E"/>
                </a:solidFill>
                <a:latin typeface="Arial"/>
                <a:cs typeface="Arial"/>
              </a:rPr>
              <a:t>Female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97324" y="2222850"/>
            <a:ext cx="1625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0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780279" y="2190307"/>
            <a:ext cx="1856739" cy="276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6899"/>
              </a:lnSpc>
              <a:spcBef>
                <a:spcPts val="90"/>
              </a:spcBef>
            </a:pP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Launched </a:t>
            </a: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a </a:t>
            </a:r>
            <a:r>
              <a:rPr sz="650" spc="45" dirty="0">
                <a:solidFill>
                  <a:srgbClr val="5E5E5E"/>
                </a:solidFill>
                <a:latin typeface="Arial"/>
                <a:cs typeface="Arial"/>
              </a:rPr>
              <a:t>new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product but </a:t>
            </a:r>
            <a:r>
              <a:rPr sz="650" spc="10" dirty="0">
                <a:solidFill>
                  <a:srgbClr val="5E5E5E"/>
                </a:solidFill>
                <a:latin typeface="Arial"/>
                <a:cs typeface="Arial"/>
              </a:rPr>
              <a:t>it's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di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cult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spc="-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get  </a:t>
            </a:r>
            <a:r>
              <a:rPr sz="650" spc="45" dirty="0">
                <a:solidFill>
                  <a:srgbClr val="5E5E5E"/>
                </a:solidFill>
                <a:latin typeface="Arial"/>
                <a:cs typeface="Arial"/>
              </a:rPr>
              <a:t>new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users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97324" y="2554320"/>
            <a:ext cx="3683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B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h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vi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u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80279" y="2521776"/>
            <a:ext cx="2019300" cy="276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6899"/>
              </a:lnSpc>
              <a:spcBef>
                <a:spcPts val="90"/>
              </a:spcBef>
            </a:pP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Working </a:t>
            </a:r>
            <a:r>
              <a:rPr sz="650" spc="-30" dirty="0">
                <a:solidFill>
                  <a:srgbClr val="5E5E5E"/>
                </a:solidFill>
                <a:latin typeface="Arial"/>
                <a:cs typeface="Arial"/>
              </a:rPr>
              <a:t>16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hours </a:t>
            </a: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a 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day, </a:t>
            </a: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still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needs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take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her</a:t>
            </a:r>
            <a:r>
              <a:rPr sz="65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50" dirty="0">
                <a:solidFill>
                  <a:srgbClr val="5E5E5E"/>
                </a:solidFill>
                <a:latin typeface="Arial"/>
                <a:cs typeface="Arial"/>
              </a:rPr>
              <a:t>dog 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out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650" spc="-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night</a:t>
            </a:r>
            <a:endParaRPr sz="6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997324" y="2885790"/>
            <a:ext cx="48640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Demographic</a:t>
            </a:r>
            <a:endParaRPr sz="6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80279" y="2853246"/>
            <a:ext cx="1540510" cy="40259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Working,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Single</a:t>
            </a:r>
            <a:endParaRPr sz="650">
              <a:latin typeface="Arial"/>
              <a:cs typeface="Arial"/>
            </a:endParaRPr>
          </a:p>
          <a:p>
            <a:pPr marR="5080">
              <a:lnSpc>
                <a:spcPct val="126899"/>
              </a:lnSpc>
            </a:pP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Commutes</a:t>
            </a:r>
            <a:r>
              <a:rPr sz="650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65" dirty="0">
                <a:solidFill>
                  <a:srgbClr val="5E5E5E"/>
                </a:solidFill>
                <a:latin typeface="Arial"/>
                <a:cs typeface="Arial"/>
              </a:rPr>
              <a:t>20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mins</a:t>
            </a:r>
            <a:r>
              <a:rPr sz="650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work,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in</a:t>
            </a:r>
            <a:r>
              <a:rPr sz="650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city 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Boyfriend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97324" y="3342990"/>
            <a:ext cx="5359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Needs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&amp;</a:t>
            </a:r>
            <a:r>
              <a:rPr sz="600" spc="-9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80279" y="3310446"/>
            <a:ext cx="1434465" cy="27686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Crazy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days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More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time for her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friends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650" spc="-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family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823017" y="3880167"/>
            <a:ext cx="3137535" cy="2211705"/>
          </a:xfrm>
          <a:custGeom>
            <a:avLst/>
            <a:gdLst/>
            <a:ahLst/>
            <a:cxnLst/>
            <a:rect l="l" t="t" r="r" b="b"/>
            <a:pathLst>
              <a:path w="3137534" h="2211704">
                <a:moveTo>
                  <a:pt x="0" y="0"/>
                </a:moveTo>
                <a:lnTo>
                  <a:pt x="3137534" y="0"/>
                </a:lnTo>
                <a:lnTo>
                  <a:pt x="3137534" y="2211704"/>
                </a:lnTo>
                <a:lnTo>
                  <a:pt x="0" y="221170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DBE6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997324" y="4054474"/>
            <a:ext cx="600074" cy="5714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780279" y="4041834"/>
            <a:ext cx="643890" cy="5835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>
              <a:lnSpc>
                <a:spcPct val="123900"/>
              </a:lnSpc>
              <a:spcBef>
                <a:spcPts val="80"/>
              </a:spcBef>
            </a:pPr>
            <a:r>
              <a:rPr sz="750" spc="40" dirty="0">
                <a:solidFill>
                  <a:srgbClr val="0062FF"/>
                </a:solidFill>
                <a:latin typeface="Arial"/>
                <a:cs typeface="Arial"/>
              </a:rPr>
              <a:t>C</a:t>
            </a:r>
            <a:r>
              <a:rPr sz="750" spc="95" dirty="0">
                <a:solidFill>
                  <a:srgbClr val="0062FF"/>
                </a:solidFill>
                <a:latin typeface="Arial"/>
                <a:cs typeface="Arial"/>
              </a:rPr>
              <a:t>o</a:t>
            </a:r>
            <a:r>
              <a:rPr sz="750" spc="50" dirty="0">
                <a:solidFill>
                  <a:srgbClr val="0062FF"/>
                </a:solidFill>
                <a:latin typeface="Arial"/>
                <a:cs typeface="Arial"/>
              </a:rPr>
              <a:t>ll</a:t>
            </a:r>
            <a:r>
              <a:rPr sz="750" spc="65" dirty="0">
                <a:solidFill>
                  <a:srgbClr val="0062FF"/>
                </a:solidFill>
                <a:latin typeface="Arial"/>
                <a:cs typeface="Arial"/>
              </a:rPr>
              <a:t>a</a:t>
            </a:r>
            <a:r>
              <a:rPr sz="750" spc="105" dirty="0">
                <a:solidFill>
                  <a:srgbClr val="0062FF"/>
                </a:solidFill>
                <a:latin typeface="Arial"/>
                <a:cs typeface="Arial"/>
              </a:rPr>
              <a:t>b</a:t>
            </a:r>
            <a:r>
              <a:rPr sz="750" spc="95" dirty="0">
                <a:solidFill>
                  <a:srgbClr val="0062FF"/>
                </a:solidFill>
                <a:latin typeface="Arial"/>
                <a:cs typeface="Arial"/>
              </a:rPr>
              <a:t>o</a:t>
            </a:r>
            <a:r>
              <a:rPr sz="750" spc="60" dirty="0">
                <a:solidFill>
                  <a:srgbClr val="0062FF"/>
                </a:solidFill>
                <a:latin typeface="Arial"/>
                <a:cs typeface="Arial"/>
              </a:rPr>
              <a:t>r</a:t>
            </a:r>
            <a:r>
              <a:rPr sz="750" spc="65" dirty="0">
                <a:solidFill>
                  <a:srgbClr val="0062FF"/>
                </a:solidFill>
                <a:latin typeface="Arial"/>
                <a:cs typeface="Arial"/>
              </a:rPr>
              <a:t>a</a:t>
            </a:r>
            <a:r>
              <a:rPr sz="750" spc="75" dirty="0">
                <a:solidFill>
                  <a:srgbClr val="0062FF"/>
                </a:solidFill>
                <a:latin typeface="Arial"/>
                <a:cs typeface="Arial"/>
              </a:rPr>
              <a:t>t</a:t>
            </a:r>
            <a:r>
              <a:rPr sz="750" spc="95" dirty="0">
                <a:solidFill>
                  <a:srgbClr val="0062FF"/>
                </a:solidFill>
                <a:latin typeface="Arial"/>
                <a:cs typeface="Arial"/>
              </a:rPr>
              <a:t>o</a:t>
            </a:r>
            <a:r>
              <a:rPr sz="750" spc="55" dirty="0">
                <a:solidFill>
                  <a:srgbClr val="0062FF"/>
                </a:solidFill>
                <a:latin typeface="Arial"/>
                <a:cs typeface="Arial"/>
              </a:rPr>
              <a:t>r  </a:t>
            </a:r>
            <a:r>
              <a:rPr sz="850" spc="5" dirty="0">
                <a:solidFill>
                  <a:srgbClr val="5E5E5E"/>
                </a:solidFill>
                <a:latin typeface="Arial"/>
                <a:cs typeface="Arial"/>
              </a:rPr>
              <a:t>Kevin</a:t>
            </a:r>
            <a:r>
              <a:rPr sz="850" spc="-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5E5E5E"/>
                </a:solidFill>
                <a:latin typeface="Arial"/>
                <a:cs typeface="Arial"/>
              </a:rPr>
              <a:t>Kahn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r>
              <a:rPr sz="600" spc="30" dirty="0">
                <a:solidFill>
                  <a:srgbClr val="5E5E5E"/>
                </a:solidFill>
                <a:latin typeface="Arial"/>
                <a:cs typeface="Arial"/>
              </a:rPr>
              <a:t>30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9"/>
              </a:spcBef>
            </a:pPr>
            <a:r>
              <a:rPr sz="600" spc="5" dirty="0">
                <a:solidFill>
                  <a:srgbClr val="5E5E5E"/>
                </a:solidFill>
                <a:latin typeface="Arial"/>
                <a:cs typeface="Arial"/>
              </a:rPr>
              <a:t>Male</a:t>
            </a:r>
            <a:endParaRPr sz="6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997324" y="4817460"/>
            <a:ext cx="1625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0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80279" y="4784916"/>
            <a:ext cx="1883410" cy="276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6899"/>
              </a:lnSpc>
              <a:spcBef>
                <a:spcPts val="90"/>
              </a:spcBef>
            </a:pP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Want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stay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up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date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cool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5" dirty="0">
                <a:solidFill>
                  <a:srgbClr val="5E5E5E"/>
                </a:solidFill>
                <a:latin typeface="Arial"/>
                <a:cs typeface="Arial"/>
              </a:rPr>
              <a:t>new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ventures 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and </a:t>
            </a:r>
            <a:r>
              <a:rPr sz="650" spc="45" dirty="0">
                <a:solidFill>
                  <a:srgbClr val="5E5E5E"/>
                </a:solidFill>
                <a:latin typeface="Arial"/>
                <a:cs typeface="Arial"/>
              </a:rPr>
              <a:t>be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the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rst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5" dirty="0">
                <a:solidFill>
                  <a:srgbClr val="5E5E5E"/>
                </a:solidFill>
                <a:latin typeface="Arial"/>
                <a:cs typeface="Arial"/>
              </a:rPr>
              <a:t>know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97324" y="5148929"/>
            <a:ext cx="3683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B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h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vi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u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80279" y="5138094"/>
            <a:ext cx="1318260" cy="12953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Works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for </a:t>
            </a:r>
            <a:r>
              <a:rPr sz="650" spc="15" dirty="0">
                <a:solidFill>
                  <a:srgbClr val="5E5E5E"/>
                </a:solidFill>
                <a:latin typeface="Arial"/>
                <a:cs typeface="Arial"/>
              </a:rPr>
              <a:t>a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startup,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loves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sur</a:t>
            </a:r>
            <a:r>
              <a:rPr sz="650" spc="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ng</a:t>
            </a:r>
            <a:endParaRPr sz="6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997324" y="5354670"/>
            <a:ext cx="48640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Demographic</a:t>
            </a:r>
            <a:endParaRPr sz="6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780279" y="5343834"/>
            <a:ext cx="747395" cy="12953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Working,</a:t>
            </a:r>
            <a:r>
              <a:rPr sz="650" spc="-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Engaged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997324" y="5560409"/>
            <a:ext cx="5359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Needs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&amp;</a:t>
            </a:r>
            <a:r>
              <a:rPr sz="600" spc="-9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80279" y="5527866"/>
            <a:ext cx="1890395" cy="402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6899"/>
              </a:lnSpc>
              <a:spcBef>
                <a:spcPts val="90"/>
              </a:spcBef>
            </a:pP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Mix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between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hard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working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and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hard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sur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ng 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Loves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hang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out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25" dirty="0">
                <a:solidFill>
                  <a:srgbClr val="5E5E5E"/>
                </a:solidFill>
                <a:latin typeface="Arial"/>
                <a:cs typeface="Arial"/>
              </a:rPr>
              <a:t>friends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50" dirty="0">
                <a:solidFill>
                  <a:srgbClr val="5E5E5E"/>
                </a:solidFill>
                <a:latin typeface="Arial"/>
                <a:cs typeface="Arial"/>
              </a:rPr>
              <a:t>go</a:t>
            </a:r>
            <a:r>
              <a:rPr sz="6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650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dates 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with </a:t>
            </a:r>
            <a:r>
              <a:rPr sz="650" spc="20" dirty="0">
                <a:solidFill>
                  <a:srgbClr val="5E5E5E"/>
                </a:solidFill>
                <a:latin typeface="Arial"/>
                <a:cs typeface="Arial"/>
              </a:rPr>
              <a:t>his </a:t>
            </a:r>
            <a:r>
              <a:rPr sz="650" spc="30" dirty="0">
                <a:solidFill>
                  <a:srgbClr val="5E5E5E"/>
                </a:solidFill>
                <a:latin typeface="Arial"/>
                <a:cs typeface="Arial"/>
              </a:rPr>
              <a:t>future</a:t>
            </a:r>
            <a:r>
              <a:rPr sz="650" spc="-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5E5E5E"/>
                </a:solidFill>
                <a:latin typeface="Arial"/>
                <a:cs typeface="Arial"/>
              </a:rPr>
              <a:t>wife</a:t>
            </a:r>
            <a:endParaRPr sz="65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71194" y="785494"/>
            <a:ext cx="1548764" cy="8572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358546" y="492394"/>
            <a:ext cx="289560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-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d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750" spc="2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endParaRPr sz="7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836929" y="562609"/>
            <a:ext cx="85725" cy="62865"/>
          </a:xfrm>
          <a:custGeom>
            <a:avLst/>
            <a:gdLst/>
            <a:ahLst/>
            <a:cxnLst/>
            <a:rect l="l" t="t" r="r" b="b"/>
            <a:pathLst>
              <a:path w="85725" h="62865">
                <a:moveTo>
                  <a:pt x="84772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84772" y="0"/>
                </a:lnTo>
                <a:lnTo>
                  <a:pt x="85724" y="952"/>
                </a:lnTo>
                <a:lnTo>
                  <a:pt x="85724" y="4762"/>
                </a:lnTo>
                <a:lnTo>
                  <a:pt x="84772" y="5714"/>
                </a:lnTo>
                <a:close/>
              </a:path>
              <a:path w="85725" h="62865">
                <a:moveTo>
                  <a:pt x="84772" y="34289"/>
                </a:moveTo>
                <a:lnTo>
                  <a:pt x="952" y="34289"/>
                </a:lnTo>
                <a:lnTo>
                  <a:pt x="0" y="33337"/>
                </a:lnTo>
                <a:lnTo>
                  <a:pt x="0" y="29527"/>
                </a:lnTo>
                <a:lnTo>
                  <a:pt x="952" y="28574"/>
                </a:lnTo>
                <a:lnTo>
                  <a:pt x="84772" y="28574"/>
                </a:lnTo>
                <a:lnTo>
                  <a:pt x="85724" y="29527"/>
                </a:lnTo>
                <a:lnTo>
                  <a:pt x="85724" y="33337"/>
                </a:lnTo>
                <a:lnTo>
                  <a:pt x="84772" y="34289"/>
                </a:lnTo>
                <a:close/>
              </a:path>
              <a:path w="85725" h="62865">
                <a:moveTo>
                  <a:pt x="84772" y="62864"/>
                </a:moveTo>
                <a:lnTo>
                  <a:pt x="952" y="62864"/>
                </a:lnTo>
                <a:lnTo>
                  <a:pt x="0" y="61912"/>
                </a:lnTo>
                <a:lnTo>
                  <a:pt x="0" y="58102"/>
                </a:lnTo>
                <a:lnTo>
                  <a:pt x="952" y="57149"/>
                </a:lnTo>
                <a:lnTo>
                  <a:pt x="84772" y="57149"/>
                </a:lnTo>
                <a:lnTo>
                  <a:pt x="85724" y="58102"/>
                </a:lnTo>
                <a:lnTo>
                  <a:pt x="85724" y="61912"/>
                </a:lnTo>
                <a:lnTo>
                  <a:pt x="84772" y="62864"/>
                </a:lnTo>
                <a:close/>
              </a:path>
            </a:pathLst>
          </a:custGeom>
          <a:solidFill>
            <a:srgbClr val="0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083889" y="534023"/>
            <a:ext cx="85542" cy="825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68337" y="488315"/>
            <a:ext cx="0" cy="6623684"/>
          </a:xfrm>
          <a:custGeom>
            <a:avLst/>
            <a:gdLst/>
            <a:ahLst/>
            <a:cxnLst/>
            <a:rect l="l" t="t" r="r" b="b"/>
            <a:pathLst>
              <a:path h="6623684">
                <a:moveTo>
                  <a:pt x="0" y="0"/>
                </a:moveTo>
                <a:lnTo>
                  <a:pt x="0" y="6623684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37514" y="511809"/>
            <a:ext cx="146238" cy="16446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6814" y="808270"/>
            <a:ext cx="86307" cy="8632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2600" y="1019809"/>
            <a:ext cx="79668" cy="800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8304" y="1219834"/>
            <a:ext cx="154304" cy="9144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17304" y="1210404"/>
            <a:ext cx="6223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35" dirty="0">
                <a:solidFill>
                  <a:srgbClr val="FFFFFF"/>
                </a:solidFill>
                <a:latin typeface="Arial"/>
                <a:cs typeface="Arial"/>
                <a:hlinkClick r:id="rId18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82599" y="1448434"/>
            <a:ext cx="74260" cy="8590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11174" y="1665604"/>
            <a:ext cx="17145" cy="85725"/>
          </a:xfrm>
          <a:custGeom>
            <a:avLst/>
            <a:gdLst/>
            <a:ahLst/>
            <a:cxnLst/>
            <a:rect l="l" t="t" r="r" b="b"/>
            <a:pathLst>
              <a:path w="17145" h="85725">
                <a:moveTo>
                  <a:pt x="8572" y="17144"/>
                </a:moveTo>
                <a:lnTo>
                  <a:pt x="6205" y="17144"/>
                </a:lnTo>
                <a:lnTo>
                  <a:pt x="4184" y="16308"/>
                </a:lnTo>
                <a:lnTo>
                  <a:pt x="836" y="12960"/>
                </a:lnTo>
                <a:lnTo>
                  <a:pt x="0" y="10939"/>
                </a:lnTo>
                <a:lnTo>
                  <a:pt x="0" y="6205"/>
                </a:lnTo>
                <a:lnTo>
                  <a:pt x="836" y="4184"/>
                </a:lnTo>
                <a:lnTo>
                  <a:pt x="4184" y="836"/>
                </a:lnTo>
                <a:lnTo>
                  <a:pt x="6205" y="0"/>
                </a:lnTo>
                <a:lnTo>
                  <a:pt x="10939" y="0"/>
                </a:lnTo>
                <a:lnTo>
                  <a:pt x="12960" y="836"/>
                </a:lnTo>
                <a:lnTo>
                  <a:pt x="16308" y="4184"/>
                </a:lnTo>
                <a:lnTo>
                  <a:pt x="17144" y="6205"/>
                </a:lnTo>
                <a:lnTo>
                  <a:pt x="17144" y="10939"/>
                </a:lnTo>
                <a:lnTo>
                  <a:pt x="16308" y="12960"/>
                </a:lnTo>
                <a:lnTo>
                  <a:pt x="12960" y="16308"/>
                </a:lnTo>
                <a:lnTo>
                  <a:pt x="10939" y="17144"/>
                </a:lnTo>
                <a:lnTo>
                  <a:pt x="8572" y="17144"/>
                </a:lnTo>
                <a:close/>
              </a:path>
              <a:path w="17145" h="85725">
                <a:moveTo>
                  <a:pt x="8572" y="85724"/>
                </a:moveTo>
                <a:lnTo>
                  <a:pt x="6205" y="85724"/>
                </a:lnTo>
                <a:lnTo>
                  <a:pt x="4184" y="84888"/>
                </a:lnTo>
                <a:lnTo>
                  <a:pt x="836" y="81540"/>
                </a:lnTo>
                <a:lnTo>
                  <a:pt x="0" y="79519"/>
                </a:lnTo>
                <a:lnTo>
                  <a:pt x="0" y="74785"/>
                </a:lnTo>
                <a:lnTo>
                  <a:pt x="836" y="72764"/>
                </a:lnTo>
                <a:lnTo>
                  <a:pt x="4184" y="69416"/>
                </a:lnTo>
                <a:lnTo>
                  <a:pt x="6205" y="68579"/>
                </a:lnTo>
                <a:lnTo>
                  <a:pt x="10939" y="68579"/>
                </a:lnTo>
                <a:lnTo>
                  <a:pt x="12960" y="69416"/>
                </a:lnTo>
                <a:lnTo>
                  <a:pt x="16308" y="72764"/>
                </a:lnTo>
                <a:lnTo>
                  <a:pt x="17144" y="74785"/>
                </a:lnTo>
                <a:lnTo>
                  <a:pt x="17144" y="79519"/>
                </a:lnTo>
                <a:lnTo>
                  <a:pt x="16308" y="81540"/>
                </a:lnTo>
                <a:lnTo>
                  <a:pt x="12960" y="84888"/>
                </a:lnTo>
                <a:lnTo>
                  <a:pt x="10939" y="85724"/>
                </a:lnTo>
                <a:lnTo>
                  <a:pt x="8572" y="85724"/>
                </a:lnTo>
                <a:close/>
              </a:path>
              <a:path w="17145" h="85725">
                <a:moveTo>
                  <a:pt x="8572" y="51434"/>
                </a:moveTo>
                <a:lnTo>
                  <a:pt x="6205" y="51434"/>
                </a:lnTo>
                <a:lnTo>
                  <a:pt x="4184" y="50598"/>
                </a:lnTo>
                <a:lnTo>
                  <a:pt x="836" y="47250"/>
                </a:lnTo>
                <a:lnTo>
                  <a:pt x="0" y="45229"/>
                </a:lnTo>
                <a:lnTo>
                  <a:pt x="0" y="40495"/>
                </a:lnTo>
                <a:lnTo>
                  <a:pt x="836" y="38474"/>
                </a:lnTo>
                <a:lnTo>
                  <a:pt x="4184" y="35126"/>
                </a:lnTo>
                <a:lnTo>
                  <a:pt x="6205" y="34289"/>
                </a:lnTo>
                <a:lnTo>
                  <a:pt x="10939" y="34289"/>
                </a:lnTo>
                <a:lnTo>
                  <a:pt x="12960" y="35126"/>
                </a:lnTo>
                <a:lnTo>
                  <a:pt x="16308" y="38474"/>
                </a:lnTo>
                <a:lnTo>
                  <a:pt x="17144" y="40495"/>
                </a:lnTo>
                <a:lnTo>
                  <a:pt x="17144" y="45229"/>
                </a:lnTo>
                <a:lnTo>
                  <a:pt x="16308" y="47250"/>
                </a:lnTo>
                <a:lnTo>
                  <a:pt x="12960" y="50598"/>
                </a:lnTo>
                <a:lnTo>
                  <a:pt x="10939" y="51434"/>
                </a:lnTo>
                <a:lnTo>
                  <a:pt x="857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9734" y="6820534"/>
            <a:ext cx="200024" cy="2000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Vadim Muravyov</cp:lastModifiedBy>
  <cp:revision>1</cp:revision>
  <dcterms:created xsi:type="dcterms:W3CDTF">2018-09-24T12:05:44Z</dcterms:created>
  <dcterms:modified xsi:type="dcterms:W3CDTF">2018-09-24T12:06:39Z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2018-09-24T00:00:00Z</vt:filetime>
  </property>
  <property fmtid="{D5CDD505-2E9C-101B-9397-08002B2CF9AE}" pid="3" name="Creator">
    <vt:lpwstr>Mozilla/5.0 (Windows NT 10.0; Win64; x64) AppleWebKit/537.36 (KHTML, like Gecko) Chrome/69.0.3497.100 Safari/537.36</vt:lpwstr>
  </property>
  <property fmtid="{D5CDD505-2E9C-101B-9397-08002B2CF9AE}" pid="4" name="LastSaved">
    <vt:filetime>2018-09-24T00:00:00Z</vt:filetime>
  </property>
</Properties>
</file>